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2"/>
  </p:handoutMasterIdLst>
  <p:sldIdLst>
    <p:sldId id="256" r:id="rId2"/>
    <p:sldId id="281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88" r:id="rId16"/>
    <p:sldId id="289" r:id="rId17"/>
    <p:sldId id="283" r:id="rId18"/>
    <p:sldId id="284" r:id="rId19"/>
    <p:sldId id="285" r:id="rId20"/>
    <p:sldId id="296" r:id="rId21"/>
    <p:sldId id="297" r:id="rId22"/>
    <p:sldId id="290" r:id="rId23"/>
    <p:sldId id="286" r:id="rId24"/>
    <p:sldId id="287" r:id="rId25"/>
    <p:sldId id="295" r:id="rId26"/>
    <p:sldId id="274" r:id="rId27"/>
    <p:sldId id="292" r:id="rId28"/>
    <p:sldId id="291" r:id="rId29"/>
    <p:sldId id="298" r:id="rId30"/>
    <p:sldId id="300" r:id="rId31"/>
    <p:sldId id="301" r:id="rId32"/>
    <p:sldId id="267" r:id="rId33"/>
    <p:sldId id="268" r:id="rId34"/>
    <p:sldId id="269" r:id="rId35"/>
    <p:sldId id="273" r:id="rId36"/>
    <p:sldId id="275" r:id="rId37"/>
    <p:sldId id="276" r:id="rId38"/>
    <p:sldId id="293" r:id="rId39"/>
    <p:sldId id="277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BDC41-7990-6747-841C-C9A2906260E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57B1-9903-B24B-879D-D2EC3CAEE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0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14C6-B2C4-A442-A09E-77BF9F5B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E9D97-AB92-0740-B72A-35DA5848EDFD}" type="datetimeFigureOut">
              <a:rPr lang="en-US" smtClean="0"/>
              <a:pPr/>
              <a:t>11/1/13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D7B543-0B14-AB40-AE9E-3C9173E153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7.wmf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7.wmf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EBLt6Kd9EY&amp;safety_mode=true&amp;persist_safety_mode=1&amp;safe=activ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teach:Desktop:PreCalculus%20:Chapter%202:2.5:2.5Packet.doc!OLE_LINK1" TargetMode="External"/><Relationship Id="rId4" Type="http://schemas.openxmlformats.org/officeDocument/2006/relationships/image" Target="../media/image61.png"/><Relationship Id="rId5" Type="http://schemas.openxmlformats.org/officeDocument/2006/relationships/oleObject" Target="Macintosh%20HD:Users:teach:Desktop:PreCalculus%20:Chapter%202:2.5:2.5Packet.doc!OLE_LINK2" TargetMode="External"/><Relationship Id="rId6" Type="http://schemas.openxmlformats.org/officeDocument/2006/relationships/image" Target="../media/image62.png"/><Relationship Id="rId7" Type="http://schemas.openxmlformats.org/officeDocument/2006/relationships/oleObject" Target="Macintosh%20HD:Users:teach:Desktop:PreCalculus%20:Chapter%202:2.5:2.5Packet.doc!OLE_LINK3" TargetMode="External"/><Relationship Id="rId8" Type="http://schemas.openxmlformats.org/officeDocument/2006/relationships/image" Target="../media/image6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20" Type="http://schemas.openxmlformats.org/officeDocument/2006/relationships/image" Target="../media/image7.wmf"/><Relationship Id="rId10" Type="http://schemas.openxmlformats.org/officeDocument/2006/relationships/image" Target="../media/image2.wmf"/><Relationship Id="rId11" Type="http://schemas.openxmlformats.org/officeDocument/2006/relationships/oleObject" Target="../embeddings/oleObject2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4.wmf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5.wmf"/><Relationship Id="rId17" Type="http://schemas.openxmlformats.org/officeDocument/2006/relationships/oleObject" Target="../embeddings/oleObject5.bin"/><Relationship Id="rId18" Type="http://schemas.openxmlformats.org/officeDocument/2006/relationships/image" Target="../media/image6.wmf"/><Relationship Id="rId19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teach:Desktop:PreCalculus%20:Chapter%202:2.5:2.5Packet.doc!OLE_LINK4" TargetMode="External"/><Relationship Id="rId4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71.emf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72.emf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teach:Desktop:Shapesshiftsreflectionsob_basic_graphs-1.doc!OLE_LINK1" TargetMode="External"/><Relationship Id="rId4" Type="http://schemas.openxmlformats.org/officeDocument/2006/relationships/image" Target="../media/image7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600" dirty="0" smtClean="0"/>
              <a:t>Math 1050</a:t>
            </a:r>
            <a:endParaRPr lang="en-US" sz="8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3</a:t>
            </a:r>
            <a:r>
              <a:rPr lang="en-US" sz="3100" dirty="0" smtClean="0"/>
              <a:t>.5 Shifting, Reflecting, and Stretching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61715"/>
            <a:ext cx="4648200" cy="469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Parent Functions</a:t>
            </a:r>
            <a:endParaRPr lang="en-US" sz="6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Each of the functions in the family of functions is considered a “</a:t>
            </a:r>
            <a:r>
              <a:rPr lang="en-US" b="1" dirty="0" smtClean="0"/>
              <a:t>parent function</a:t>
            </a:r>
            <a:r>
              <a:rPr lang="en-US" dirty="0" smtClean="0"/>
              <a:t>” or “</a:t>
            </a:r>
            <a:r>
              <a:rPr lang="en-US" b="1" dirty="0" smtClean="0"/>
              <a:t>common function</a:t>
            </a:r>
            <a:r>
              <a:rPr lang="en-US" dirty="0" smtClean="0"/>
              <a:t>” for any function that has the same shape.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68639"/>
            <a:ext cx="3962400" cy="388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 smtClean="0"/>
              <a:t>Using Parent Functions</a:t>
            </a:r>
            <a:endParaRPr lang="en-US" sz="6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We can use the “parent function” to:</a:t>
            </a:r>
          </a:p>
          <a:p>
            <a:pPr>
              <a:buNone/>
            </a:pPr>
            <a:r>
              <a:rPr lang="en-US" sz="3900" dirty="0" smtClean="0"/>
              <a:t>	1. Find the function when given the graph of the function.</a:t>
            </a:r>
          </a:p>
          <a:p>
            <a:pPr>
              <a:buNone/>
            </a:pPr>
            <a:r>
              <a:rPr lang="en-US" sz="3900" dirty="0" smtClean="0"/>
              <a:t>	2. Graph functions (without a calculator).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Transformations of Graphs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500" dirty="0" smtClean="0"/>
              <a:t>A graph can be transformed in 3 different ways:</a:t>
            </a:r>
          </a:p>
          <a:p>
            <a:pPr>
              <a:buNone/>
            </a:pPr>
            <a:r>
              <a:rPr lang="en-US" sz="4500" dirty="0" smtClean="0"/>
              <a:t>	1. </a:t>
            </a:r>
            <a:r>
              <a:rPr lang="en-US" sz="4500" b="1" dirty="0" smtClean="0"/>
              <a:t>Shifting</a:t>
            </a:r>
            <a:r>
              <a:rPr lang="en-US" sz="4500" dirty="0" smtClean="0"/>
              <a:t> (up or down, left or right) </a:t>
            </a:r>
          </a:p>
          <a:p>
            <a:pPr>
              <a:buNone/>
            </a:pPr>
            <a:r>
              <a:rPr lang="en-US" sz="4500" dirty="0" smtClean="0"/>
              <a:t>	2. </a:t>
            </a:r>
            <a:r>
              <a:rPr lang="en-US" sz="4500" b="1" dirty="0" smtClean="0"/>
              <a:t>Reflecting</a:t>
            </a:r>
            <a:r>
              <a:rPr lang="en-US" sz="4500" dirty="0" smtClean="0"/>
              <a:t> (over </a:t>
            </a:r>
            <a:r>
              <a:rPr lang="en-US" sz="4500" dirty="0" err="1" smtClean="0"/>
              <a:t>x</a:t>
            </a:r>
            <a:r>
              <a:rPr lang="en-US" sz="4500" dirty="0" smtClean="0"/>
              <a:t> or </a:t>
            </a:r>
            <a:r>
              <a:rPr lang="en-US" sz="4500" dirty="0" err="1" smtClean="0"/>
              <a:t>y</a:t>
            </a:r>
            <a:r>
              <a:rPr lang="en-US" sz="4500" dirty="0" smtClean="0"/>
              <a:t> axis)</a:t>
            </a:r>
          </a:p>
          <a:p>
            <a:pPr>
              <a:buNone/>
            </a:pPr>
            <a:r>
              <a:rPr lang="en-US" sz="4500" dirty="0" smtClean="0"/>
              <a:t>	3. </a:t>
            </a:r>
            <a:r>
              <a:rPr lang="en-US" sz="4500" b="1" dirty="0" smtClean="0"/>
              <a:t>Stretching</a:t>
            </a:r>
            <a:r>
              <a:rPr lang="en-US" sz="4500" dirty="0" smtClean="0"/>
              <a:t> (make shape bigger or smaller)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/>
              <a:t>Shifting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400" dirty="0" smtClean="0"/>
              <a:t>Vertical shift </a:t>
            </a:r>
            <a:r>
              <a:rPr lang="en-US" sz="3400" dirty="0" err="1" smtClean="0"/>
              <a:t>c</a:t>
            </a:r>
            <a:r>
              <a:rPr lang="en-US" sz="3400" dirty="0" smtClean="0"/>
              <a:t> units </a:t>
            </a:r>
            <a:r>
              <a:rPr lang="en-US" sz="3400" i="1" dirty="0" smtClean="0"/>
              <a:t>upward</a:t>
            </a:r>
            <a:r>
              <a:rPr lang="en-US" sz="3400" dirty="0" smtClean="0"/>
              <a:t>: 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/>
            </a:pPr>
            <a:r>
              <a:rPr lang="en-US" sz="3400" dirty="0" smtClean="0"/>
              <a:t>Vertical shift </a:t>
            </a:r>
            <a:r>
              <a:rPr lang="en-US" sz="3400" dirty="0" err="1" smtClean="0"/>
              <a:t>c</a:t>
            </a:r>
            <a:r>
              <a:rPr lang="en-US" sz="3400" dirty="0" smtClean="0"/>
              <a:t> units </a:t>
            </a:r>
            <a:r>
              <a:rPr lang="en-US" sz="3400" i="1" dirty="0" smtClean="0"/>
              <a:t>downward</a:t>
            </a:r>
            <a:r>
              <a:rPr lang="en-US" sz="3400" dirty="0" smtClean="0"/>
              <a:t>: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/>
            </a:pPr>
            <a:r>
              <a:rPr lang="en-US" sz="3400" dirty="0" smtClean="0"/>
              <a:t>Horizontal shift </a:t>
            </a:r>
            <a:r>
              <a:rPr lang="en-US" sz="3400" dirty="0" err="1" smtClean="0"/>
              <a:t>c</a:t>
            </a:r>
            <a:r>
              <a:rPr lang="en-US" sz="3400" dirty="0" smtClean="0"/>
              <a:t> units to the </a:t>
            </a:r>
            <a:r>
              <a:rPr lang="en-US" sz="3400" i="1" dirty="0" smtClean="0"/>
              <a:t>right</a:t>
            </a:r>
            <a:r>
              <a:rPr lang="en-US" sz="3400" dirty="0" smtClean="0"/>
              <a:t>: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/>
            </a:pPr>
            <a:r>
              <a:rPr lang="en-US" sz="3400" dirty="0" smtClean="0"/>
              <a:t>Horizontal shift </a:t>
            </a:r>
            <a:r>
              <a:rPr lang="en-US" sz="3400" dirty="0" err="1" smtClean="0"/>
              <a:t>c</a:t>
            </a:r>
            <a:r>
              <a:rPr lang="en-US" sz="3400" dirty="0" smtClean="0"/>
              <a:t> units to the </a:t>
            </a:r>
            <a:r>
              <a:rPr lang="en-US" sz="3400" i="1" dirty="0" smtClean="0"/>
              <a:t>left</a:t>
            </a:r>
            <a:r>
              <a:rPr lang="en-US" sz="3400" dirty="0" smtClean="0"/>
              <a:t>:</a:t>
            </a:r>
            <a:endParaRPr lang="en-US" sz="3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39809"/>
              </p:ext>
            </p:extLst>
          </p:nvPr>
        </p:nvGraphicFramePr>
        <p:xfrm>
          <a:off x="2741613" y="2014538"/>
          <a:ext cx="18716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3" imgW="546100" imgH="203200" progId="Equation.3">
                  <p:embed/>
                </p:oleObj>
              </mc:Choice>
              <mc:Fallback>
                <p:oleObj name="Equation" r:id="rId3" imgW="546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014538"/>
                        <a:ext cx="1871662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64278"/>
              </p:ext>
            </p:extLst>
          </p:nvPr>
        </p:nvGraphicFramePr>
        <p:xfrm>
          <a:off x="2744788" y="3386138"/>
          <a:ext cx="18684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5" imgW="546100" imgH="203200" progId="Equation.3">
                  <p:embed/>
                </p:oleObj>
              </mc:Choice>
              <mc:Fallback>
                <p:oleObj name="Equation" r:id="rId5" imgW="546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386138"/>
                        <a:ext cx="1868487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786063" y="46482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7" imgW="533400" imgH="177800" progId="Equation.3">
                  <p:embed/>
                </p:oleObj>
              </mc:Choice>
              <mc:Fallback>
                <p:oleObj name="Equation" r:id="rId7" imgW="533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648200"/>
                        <a:ext cx="1828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895600" y="6019800"/>
          <a:ext cx="1871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9" imgW="546100" imgH="177800" progId="Equation.3">
                  <p:embed/>
                </p:oleObj>
              </mc:Choice>
              <mc:Fallback>
                <p:oleObj name="Equation" r:id="rId9" imgW="5461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871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0-10-15 at 7.23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029" r="-41029"/>
          <a:stretch>
            <a:fillRect/>
          </a:stretch>
        </p:blipFill>
        <p:spPr>
          <a:xfrm>
            <a:off x="457200" y="1935480"/>
            <a:ext cx="8229600" cy="4389120"/>
          </a:xfrm>
        </p:spPr>
      </p:pic>
      <p:pic>
        <p:nvPicPr>
          <p:cNvPr id="5" name="Picture 4" descr="Screen shot 2010-10-15 at 7.23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0-10-15 at 7.23.47 AM.png"/>
          <p:cNvPicPr>
            <a:picLocks noChangeAspect="1"/>
          </p:cNvPicPr>
          <p:nvPr/>
        </p:nvPicPr>
        <p:blipFill>
          <a:blip r:embed="rId2"/>
          <a:srcRect b="24272"/>
          <a:stretch>
            <a:fillRect/>
          </a:stretch>
        </p:blipFill>
        <p:spPr>
          <a:xfrm>
            <a:off x="1447800" y="2895600"/>
            <a:ext cx="5854700" cy="3962400"/>
          </a:xfrm>
          <a:prstGeom prst="rect">
            <a:avLst/>
          </a:prstGeom>
        </p:spPr>
      </p:pic>
      <p:pic>
        <p:nvPicPr>
          <p:cNvPr id="5" name="Picture 4" descr="Screen shot 2010-10-15 at 7.23.53 AM.png"/>
          <p:cNvPicPr>
            <a:picLocks noChangeAspect="1"/>
          </p:cNvPicPr>
          <p:nvPr/>
        </p:nvPicPr>
        <p:blipFill>
          <a:blip r:embed="rId3"/>
          <a:srcRect b="16607"/>
          <a:stretch>
            <a:fillRect/>
          </a:stretch>
        </p:blipFill>
        <p:spPr>
          <a:xfrm>
            <a:off x="0" y="381000"/>
            <a:ext cx="9144000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858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2895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514600"/>
            <a:ext cx="2895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000625"/>
            <a:ext cx="2743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228600"/>
            <a:ext cx="8458200" cy="911225"/>
            <a:chOff x="192" y="144"/>
            <a:chExt cx="5328" cy="574"/>
          </a:xfrm>
        </p:grpSpPr>
        <p:sp>
          <p:nvSpPr>
            <p:cNvPr id="19470" name="Text Box 7"/>
            <p:cNvSpPr txBox="1">
              <a:spLocks noChangeArrowheads="1"/>
            </p:cNvSpPr>
            <p:nvPr/>
          </p:nvSpPr>
          <p:spPr bwMode="auto">
            <a:xfrm>
              <a:off x="192" y="144"/>
              <a:ext cx="53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dirty="0"/>
            </a:p>
          </p:txBody>
        </p:sp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1008" y="336"/>
            <a:ext cx="112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4" name="Equation" r:id="rId7" imgW="672840" imgH="228600" progId="Equation.3">
                    <p:embed/>
                  </p:oleObj>
                </mc:Choice>
                <mc:Fallback>
                  <p:oleObj name="Equation" r:id="rId7" imgW="6728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6"/>
                          <a:ext cx="1124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2209800"/>
          <a:ext cx="2301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9" imgW="1028520" imgH="228600" progId="Equation.3">
                  <p:embed/>
                </p:oleObj>
              </mc:Choice>
              <mc:Fallback>
                <p:oleObj name="Equation" r:id="rId9" imgW="10285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2301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672263" y="1981200"/>
          <a:ext cx="24717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11" imgW="1104840" imgH="228600" progId="Equation.3">
                  <p:embed/>
                </p:oleObj>
              </mc:Choice>
              <mc:Fallback>
                <p:oleObj name="Equation" r:id="rId11" imgW="11048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1981200"/>
                        <a:ext cx="247173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5410200"/>
          <a:ext cx="30114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13" imgW="1346040" imgH="228600" progId="Equation.3">
                  <p:embed/>
                </p:oleObj>
              </mc:Choice>
              <mc:Fallback>
                <p:oleObj name="Equation" r:id="rId13" imgW="1346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0200"/>
                        <a:ext cx="30114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048000" y="2514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Shifts down 1.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629400" y="4572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Shifts to the right 1.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5943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Shifts to the left 2 and up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3505200"/>
          <a:ext cx="25908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2590800" cy="684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874713" y="2057400"/>
            <a:ext cx="2209800" cy="752475"/>
            <a:chOff x="672" y="624"/>
            <a:chExt cx="1392" cy="474"/>
          </a:xfrm>
        </p:grpSpPr>
        <p:sp>
          <p:nvSpPr>
            <p:cNvPr id="204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672" y="624"/>
              <a:ext cx="13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943" y="68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1207" y="683"/>
              <a:ext cx="2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/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936" y="683"/>
              <a:ext cx="2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 dirty="0">
                  <a:solidFill>
                    <a:srgbClr val="000000"/>
                  </a:solidFill>
                  <a:latin typeface="Times New Roman" charset="0"/>
                </a:rPr>
                <a:t>(</a:t>
              </a:r>
              <a:endParaRPr lang="en-US" dirty="0"/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823" y="659"/>
              <a:ext cx="1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20499" name="Rectangle 13"/>
            <p:cNvSpPr>
              <a:spLocks noChangeArrowheads="1"/>
            </p:cNvSpPr>
            <p:nvPr/>
          </p:nvSpPr>
          <p:spPr bwMode="auto">
            <a:xfrm>
              <a:off x="1656" y="683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endParaRPr lang="en-US"/>
            </a:p>
          </p:txBody>
        </p:sp>
        <p:sp>
          <p:nvSpPr>
            <p:cNvPr id="20500" name="Rectangle 14"/>
            <p:cNvSpPr>
              <a:spLocks noChangeArrowheads="1"/>
            </p:cNvSpPr>
            <p:nvPr/>
          </p:nvSpPr>
          <p:spPr bwMode="auto">
            <a:xfrm>
              <a:off x="1062" y="683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endParaRPr lang="en-US"/>
            </a:p>
          </p:txBody>
        </p:sp>
        <p:sp>
          <p:nvSpPr>
            <p:cNvPr id="20501" name="Rectangle 15"/>
            <p:cNvSpPr>
              <a:spLocks noChangeArrowheads="1"/>
            </p:cNvSpPr>
            <p:nvPr/>
          </p:nvSpPr>
          <p:spPr bwMode="auto">
            <a:xfrm>
              <a:off x="777" y="683"/>
              <a:ext cx="21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charset="0"/>
                </a:rPr>
                <a:t>f</a:t>
              </a:r>
              <a:endParaRPr lang="en-US"/>
            </a:p>
          </p:txBody>
        </p:sp>
        <p:sp>
          <p:nvSpPr>
            <p:cNvPr id="20502" name="Rectangle 16"/>
            <p:cNvSpPr>
              <a:spLocks noChangeArrowheads="1"/>
            </p:cNvSpPr>
            <p:nvPr/>
          </p:nvSpPr>
          <p:spPr bwMode="auto">
            <a:xfrm>
              <a:off x="1391" y="648"/>
              <a:ext cx="35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90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/>
            </a:p>
          </p:txBody>
        </p:sp>
      </p:grpSp>
      <p:pic>
        <p:nvPicPr>
          <p:cNvPr id="2048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43400"/>
            <a:ext cx="3048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9050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343400"/>
            <a:ext cx="3048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21"/>
          <p:cNvSpPr txBox="1">
            <a:spLocks noChangeArrowheads="1"/>
          </p:cNvSpPr>
          <p:nvPr/>
        </p:nvSpPr>
        <p:spPr bwMode="auto">
          <a:xfrm>
            <a:off x="2362200" y="4495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y=g(x)</a:t>
            </a:r>
          </a:p>
        </p:txBody>
      </p:sp>
      <p:sp>
        <p:nvSpPr>
          <p:cNvPr id="20490" name="Text Box 22"/>
          <p:cNvSpPr txBox="1">
            <a:spLocks noChangeArrowheads="1"/>
          </p:cNvSpPr>
          <p:nvPr/>
        </p:nvSpPr>
        <p:spPr bwMode="auto">
          <a:xfrm>
            <a:off x="7086600" y="4495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y=h(x)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3657600"/>
          <a:ext cx="3200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8" imgW="1143000" imgH="228600" progId="Equation.3">
                  <p:embed/>
                </p:oleObj>
              </mc:Choice>
              <mc:Fallback>
                <p:oleObj name="Equation" r:id="rId8" imgW="1143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3200400" cy="641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609600" y="3581400"/>
            <a:ext cx="2743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657600"/>
            <a:ext cx="3276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Text Box 29"/>
          <p:cNvSpPr txBox="1">
            <a:spLocks noChangeArrowheads="1"/>
          </p:cNvSpPr>
          <p:nvPr/>
        </p:nvSpPr>
        <p:spPr bwMode="auto">
          <a:xfrm>
            <a:off x="6324600" y="2057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y=f(x)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 animBg="1"/>
      <p:bldP spid="307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Reflections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h(x)=-f(x) reflects across the x axis.</a:t>
            </a:r>
          </a:p>
          <a:p>
            <a:pPr eaLnBrk="1" hangingPunct="1"/>
            <a:r>
              <a:rPr lang="en-US"/>
              <a:t>h(x)=f(-x) reflects across the y axis.</a:t>
            </a:r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If it happens </a:t>
            </a:r>
            <a:r>
              <a:rPr lang="en-US" i="1" u="sng"/>
              <a:t>outside</a:t>
            </a:r>
            <a:r>
              <a:rPr lang="en-US"/>
              <a:t> the function, reflects across the x axis.</a:t>
            </a:r>
          </a:p>
          <a:p>
            <a:pPr eaLnBrk="1" hangingPunct="1">
              <a:buFontTx/>
              <a:buNone/>
            </a:pPr>
            <a:r>
              <a:rPr lang="en-US"/>
              <a:t>If it happens </a:t>
            </a:r>
            <a:r>
              <a:rPr lang="en-US" i="1" u="sng"/>
              <a:t>inside</a:t>
            </a:r>
            <a:r>
              <a:rPr lang="en-US"/>
              <a:t> the function, reflects across the y axis.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89819"/>
            <a:ext cx="86868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 this section, you will learn how to: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Shift graphs  </a:t>
            </a:r>
            <a:r>
              <a:rPr lang="en-US" dirty="0">
                <a:solidFill>
                  <a:srgbClr val="FF3300"/>
                </a:solidFill>
              </a:rPr>
              <a:t>(left, right, up, down)</a:t>
            </a:r>
          </a:p>
          <a:p>
            <a:pPr eaLnBrk="1" hangingPunct="1"/>
            <a:r>
              <a:rPr lang="en-US" dirty="0"/>
              <a:t>Reflect graphs </a:t>
            </a:r>
            <a:r>
              <a:rPr lang="en-US" dirty="0">
                <a:solidFill>
                  <a:srgbClr val="FF3300"/>
                </a:solidFill>
              </a:rPr>
              <a:t>(across the </a:t>
            </a:r>
            <a:r>
              <a:rPr lang="en-US" dirty="0" err="1">
                <a:solidFill>
                  <a:srgbClr val="FF3300"/>
                </a:solidFill>
              </a:rPr>
              <a:t>x</a:t>
            </a:r>
            <a:r>
              <a:rPr lang="en-US" dirty="0">
                <a:solidFill>
                  <a:srgbClr val="FF3300"/>
                </a:solidFill>
              </a:rPr>
              <a:t> or </a:t>
            </a:r>
            <a:r>
              <a:rPr lang="en-US" dirty="0" err="1">
                <a:solidFill>
                  <a:srgbClr val="FF3300"/>
                </a:solidFill>
              </a:rPr>
              <a:t>y</a:t>
            </a:r>
            <a:r>
              <a:rPr lang="en-US" dirty="0">
                <a:solidFill>
                  <a:srgbClr val="FF3300"/>
                </a:solidFill>
              </a:rPr>
              <a:t> axis)</a:t>
            </a:r>
          </a:p>
          <a:p>
            <a:pPr eaLnBrk="1" hangingPunct="1"/>
            <a:r>
              <a:rPr lang="en-US" dirty="0"/>
              <a:t>Stretch graphs (or shrink)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You may also look at a graph and be asked to explain what happened to the “original” graph.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You must first recognize the graphs of common functions.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Optical Illusion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9787"/>
            <a:ext cx="5715000" cy="5315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 err="1" smtClean="0"/>
              <a:t>Illision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0-10-15 at 7.24.05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6228" r="-2829"/>
          <a:stretch>
            <a:fillRect/>
          </a:stretch>
        </p:blipFill>
        <p:spPr>
          <a:xfrm>
            <a:off x="1905000" y="2468880"/>
            <a:ext cx="4876800" cy="4389120"/>
          </a:xfrm>
        </p:spPr>
      </p:pic>
      <p:pic>
        <p:nvPicPr>
          <p:cNvPr id="6" name="Picture 5" descr="Screen shot 2010-10-15 at 7.24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088"/>
            <a:ext cx="9144000" cy="153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Example</a:t>
            </a:r>
            <a:endParaRPr lang="en-US" sz="4000" dirty="0"/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0200" y="1143000"/>
          <a:ext cx="1543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3" imgW="723600" imgH="241200" progId="Equation.3">
                  <p:embed/>
                </p:oleObj>
              </mc:Choice>
              <mc:Fallback>
                <p:oleObj name="Equation" r:id="rId3" imgW="7236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43000"/>
                        <a:ext cx="1543050" cy="514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Compare the graph of each function with the graph of 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752600"/>
          <a:ext cx="44021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5" imgW="1523880" imgH="1688760" progId="Equation.3">
                  <p:embed/>
                </p:oleObj>
              </mc:Choice>
              <mc:Fallback>
                <p:oleObj name="Equation" r:id="rId5" imgW="1523880" imgH="1688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4402138" cy="4876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371600"/>
            <a:ext cx="2667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2865438"/>
            <a:ext cx="2971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999038"/>
            <a:ext cx="2743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819400" y="1905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Reflects across the x axis.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0" y="4572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Reflects across the y axis.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2971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Reflects across the x axis.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Shifts to the left 2 units.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  <p:bldP spid="43023" grpId="0"/>
      <p:bldP spid="430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2971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86200"/>
            <a:ext cx="30654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066800"/>
          <a:ext cx="86106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name="Equation" r:id="rId6" imgW="4406760" imgH="457200" progId="Equation.3">
                  <p:embed/>
                </p:oleObj>
              </mc:Choice>
              <mc:Fallback>
                <p:oleObj name="Equation" r:id="rId6" imgW="4406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610600" cy="89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8950" y="3276600"/>
          <a:ext cx="23749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Equation" r:id="rId8" imgW="952200" imgH="228600" progId="Equation.3">
                  <p:embed/>
                </p:oleObj>
              </mc:Choice>
              <mc:Fallback>
                <p:oleObj name="Equation" r:id="rId8" imgW="952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276600"/>
                        <a:ext cx="2374900" cy="56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362200" y="4191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y=g(x)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6324600" y="4572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y=h(x)</a:t>
            </a:r>
          </a:p>
        </p:txBody>
      </p:sp>
      <p:graphicFrame>
        <p:nvGraphicFramePr>
          <p:cNvPr id="3790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18150" y="3282950"/>
          <a:ext cx="26035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10" imgW="1015920" imgH="228600" progId="Equation.3">
                  <p:embed/>
                </p:oleObj>
              </mc:Choice>
              <mc:Fallback>
                <p:oleObj name="Equation" r:id="rId10" imgW="10159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3282950"/>
                        <a:ext cx="2603500" cy="58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5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http://www.youtube.com/watch?v=SEBLt6Kd9EY&amp;safety_mode=true&amp;persist_safety_mode=1&amp;safe=active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6300" dirty="0" smtClean="0"/>
              <a:t>Stretching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100" dirty="0" smtClean="0"/>
              <a:t>Vertical stretch or shrink(compression): </a:t>
            </a:r>
          </a:p>
          <a:p>
            <a:pPr marL="514350" indent="-514350">
              <a:buNone/>
            </a:pPr>
            <a:endParaRPr lang="en-US" sz="4100" dirty="0" smtClean="0"/>
          </a:p>
          <a:p>
            <a:pPr marL="514350" indent="-514350">
              <a:buAutoNum type="arabicPeriod"/>
            </a:pPr>
            <a:r>
              <a:rPr lang="en-US" sz="4100" dirty="0" smtClean="0"/>
              <a:t>Horizontal stretch </a:t>
            </a:r>
          </a:p>
          <a:p>
            <a:pPr marL="0" indent="0">
              <a:buNone/>
            </a:pPr>
            <a:r>
              <a:rPr lang="en-US" sz="4100" dirty="0" smtClean="0"/>
              <a:t>or shrink (compression):</a:t>
            </a:r>
          </a:p>
          <a:p>
            <a:pPr marL="514350" indent="-514350">
              <a:buNone/>
            </a:pPr>
            <a:endParaRPr lang="en-US" sz="41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70458"/>
              </p:ext>
            </p:extLst>
          </p:nvPr>
        </p:nvGraphicFramePr>
        <p:xfrm>
          <a:off x="6248400" y="2279323"/>
          <a:ext cx="13033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3" imgW="381000" imgH="203200" progId="Equation.3">
                  <p:embed/>
                </p:oleObj>
              </mc:Choice>
              <mc:Fallback>
                <p:oleObj name="Equation" r:id="rId3" imgW="381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79323"/>
                        <a:ext cx="1303338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80701"/>
              </p:ext>
            </p:extLst>
          </p:nvPr>
        </p:nvGraphicFramePr>
        <p:xfrm>
          <a:off x="6400800" y="4560888"/>
          <a:ext cx="134778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5" imgW="393700" imgH="203200" progId="Equation.3">
                  <p:embed/>
                </p:oleObj>
              </mc:Choice>
              <mc:Fallback>
                <p:oleObj name="Equation" r:id="rId5" imgW="3937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60888"/>
                        <a:ext cx="1347788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0-10-15 at 7.24.40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207" r="-36207"/>
          <a:stretch>
            <a:fillRect/>
          </a:stretch>
        </p:blipFill>
        <p:spPr>
          <a:xfrm>
            <a:off x="914400" y="1981200"/>
            <a:ext cx="8229600" cy="4389120"/>
          </a:xfrm>
        </p:spPr>
      </p:pic>
      <p:sp>
        <p:nvSpPr>
          <p:cNvPr id="5" name="Rectangle 4"/>
          <p:cNvSpPr/>
          <p:nvPr/>
        </p:nvSpPr>
        <p:spPr>
          <a:xfrm>
            <a:off x="2133600" y="1981200"/>
            <a:ext cx="1524000" cy="74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4724400"/>
            <a:ext cx="1524000" cy="74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0-10-15 at 7.25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757" r="-4175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600200" y="1847088"/>
            <a:ext cx="1524000" cy="74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0" y="1054100"/>
          <a:ext cx="9222419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7" name="Document" r:id="rId3" imgW="7010400" imgH="1308100" progId="Word.Document.12">
                  <p:link updateAutomatic="1"/>
                </p:oleObj>
              </mc:Choice>
              <mc:Fallback>
                <p:oleObj name="Document" r:id="rId3" imgW="7010400" imgH="1308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4100"/>
                        <a:ext cx="9222419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-381001" y="2819400"/>
          <a:ext cx="9525001" cy="19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8" name="Document" r:id="rId5" imgW="6604000" imgH="1371600" progId="Word.Document.12">
                  <p:link updateAutomatic="1"/>
                </p:oleObj>
              </mc:Choice>
              <mc:Fallback>
                <p:oleObj name="Document" r:id="rId5" imgW="6604000" imgH="13716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1" y="2819400"/>
                        <a:ext cx="9525001" cy="19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-1" y="4876800"/>
          <a:ext cx="9222420" cy="94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9" name="Document" r:id="rId7" imgW="7061200" imgH="723900" progId="Word.Document.12">
                  <p:link updateAutomatic="1"/>
                </p:oleObj>
              </mc:Choice>
              <mc:Fallback>
                <p:oleObj name="Document" r:id="rId7" imgW="7061200" imgH="7239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4876800"/>
                        <a:ext cx="9222420" cy="945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478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4478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1910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191000"/>
            <a:ext cx="2227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Pg 215 Common Functions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800" y="2971800"/>
          <a:ext cx="13525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Equation" r:id="rId9" imgW="571320" imgH="203040" progId="Equation.3">
                  <p:embed/>
                </p:oleObj>
              </mc:Choice>
              <mc:Fallback>
                <p:oleObj name="Equation" r:id="rId9" imgW="571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13525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429000" y="2971800"/>
          <a:ext cx="13827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Equation" r:id="rId11" imgW="583920" imgH="203040" progId="Equation.3">
                  <p:embed/>
                </p:oleObj>
              </mc:Choice>
              <mc:Fallback>
                <p:oleObj name="Equation" r:id="rId11" imgW="583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138271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477000" y="2971800"/>
          <a:ext cx="1473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Equation" r:id="rId13" imgW="622080" imgH="253800" progId="Equation.3">
                  <p:embed/>
                </p:oleObj>
              </mc:Choice>
              <mc:Fallback>
                <p:oleObj name="Equation" r:id="rId13" imgW="6220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14732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28600" y="5715000"/>
          <a:ext cx="1652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Equation" r:id="rId15" imgW="698400" imgH="241200" progId="Equation.3">
                  <p:embed/>
                </p:oleObj>
              </mc:Choice>
              <mc:Fallback>
                <p:oleObj name="Equation" r:id="rId15" imgW="698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16525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429000" y="5715000"/>
          <a:ext cx="15033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17" imgW="634680" imgH="228600" progId="Equation.3">
                  <p:embed/>
                </p:oleObj>
              </mc:Choice>
              <mc:Fallback>
                <p:oleObj name="Equation" r:id="rId17" imgW="6346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15000"/>
                        <a:ext cx="15033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553200" y="5715000"/>
          <a:ext cx="1501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19" imgW="634680" imgH="228600" progId="Equation.3">
                  <p:embed/>
                </p:oleObj>
              </mc:Choice>
              <mc:Fallback>
                <p:oleObj name="Equation" r:id="rId19" imgW="6346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15000"/>
                        <a:ext cx="15017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-1" y="0"/>
          <a:ext cx="919010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Document" r:id="rId3" imgW="7010400" imgH="3022600" progId="Word.Document.12">
                  <p:link updateAutomatic="1"/>
                </p:oleObj>
              </mc:Choice>
              <mc:Fallback>
                <p:oleObj name="Document" r:id="rId3" imgW="7010400" imgH="3022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90103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1-10-27 at 10.24.35 AM.png"/>
          <p:cNvPicPr>
            <a:picLocks noChangeAspect="1"/>
          </p:cNvPicPr>
          <p:nvPr/>
        </p:nvPicPr>
        <p:blipFill>
          <a:blip r:embed="rId2"/>
          <a:srcRect t="17604"/>
          <a:stretch>
            <a:fillRect/>
          </a:stretch>
        </p:blipFill>
        <p:spPr>
          <a:xfrm>
            <a:off x="6019800" y="1066800"/>
            <a:ext cx="3429000" cy="2853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Write the equation for the function whose graph is seen below.  Build the equation by determining one element at a time.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Find the function when given the graph of the function.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9867"/>
            <a:ext cx="4419600" cy="433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Find the function when given the graph of the function.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399"/>
            <a:ext cx="4267200" cy="424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Find the function when given the graph of the function.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267200" cy="424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dirty="0" smtClean="0"/>
              <a:t>Graph the function </a:t>
            </a:r>
            <a:br>
              <a:rPr lang="en-US" sz="4300" dirty="0" smtClean="0"/>
            </a:br>
            <a:r>
              <a:rPr lang="en-US" sz="4300" dirty="0" smtClean="0"/>
              <a:t>(without a calculator).</a:t>
            </a:r>
            <a:endParaRPr lang="en-US" sz="4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1943100"/>
          <a:ext cx="2633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3" imgW="1003300" imgH="203200" progId="Equation.3">
                  <p:embed/>
                </p:oleObj>
              </mc:Choice>
              <mc:Fallback>
                <p:oleObj name="Equation" r:id="rId3" imgW="10033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43100"/>
                        <a:ext cx="2633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2743200"/>
            <a:ext cx="41336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dirty="0" smtClean="0"/>
              <a:t>Graph the function </a:t>
            </a:r>
            <a:br>
              <a:rPr lang="en-US" sz="4300" dirty="0" smtClean="0"/>
            </a:br>
            <a:r>
              <a:rPr lang="en-US" sz="4300" dirty="0" smtClean="0"/>
              <a:t>(without a calculator).</a:t>
            </a:r>
            <a:endParaRPr lang="en-US" sz="4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3863" y="1943100"/>
          <a:ext cx="27003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3" imgW="1028700" imgH="203200" progId="Equation.3">
                  <p:embed/>
                </p:oleObj>
              </mc:Choice>
              <mc:Fallback>
                <p:oleObj name="Equation" r:id="rId3" imgW="1028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943100"/>
                        <a:ext cx="27003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2743200"/>
            <a:ext cx="41336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dirty="0" smtClean="0"/>
              <a:t>Graph the function </a:t>
            </a:r>
            <a:br>
              <a:rPr lang="en-US" sz="4300" dirty="0" smtClean="0"/>
            </a:br>
            <a:r>
              <a:rPr lang="en-US" sz="4300" dirty="0" smtClean="0"/>
              <a:t>(without a calculator).</a:t>
            </a:r>
            <a:endParaRPr lang="en-US" sz="4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6425" y="1943100"/>
          <a:ext cx="2333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943100"/>
                        <a:ext cx="2333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2743200"/>
            <a:ext cx="41336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Handout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76200" y="0"/>
          <a:ext cx="8915401" cy="731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Document" r:id="rId3" imgW="7010400" imgH="5753100" progId="Word.Document.12">
                  <p:link updateAutomatic="1"/>
                </p:oleObj>
              </mc:Choice>
              <mc:Fallback>
                <p:oleObj name="Document" r:id="rId3" imgW="7010400" imgH="5753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8915401" cy="7316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rcRect l="15932" t="38062" r="12581" b="3382"/>
          <a:stretch>
            <a:fillRect/>
          </a:stretch>
        </p:blipFill>
        <p:spPr>
          <a:xfrm>
            <a:off x="0" y="2857500"/>
            <a:ext cx="4267200" cy="4000500"/>
          </a:xfrm>
          <a:prstGeom prst="rect">
            <a:avLst/>
          </a:prstGeom>
        </p:spPr>
      </p:pic>
      <p:pic>
        <p:nvPicPr>
          <p:cNvPr id="8" name="Picture 7" descr="at6emg02e01002.pdf"/>
          <p:cNvPicPr>
            <a:picLocks noChangeAspect="1"/>
          </p:cNvPicPr>
          <p:nvPr/>
        </p:nvPicPr>
        <p:blipFill>
          <a:blip r:embed="rId3"/>
          <a:srcRect l="6262" t="23226" r="50601" b="64946"/>
          <a:stretch>
            <a:fillRect/>
          </a:stretch>
        </p:blipFill>
        <p:spPr>
          <a:xfrm>
            <a:off x="3131127" y="609600"/>
            <a:ext cx="601287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8717" t="15942" r="7022" b="13043"/>
          <a:stretch>
            <a:fillRect/>
          </a:stretch>
        </p:blipFill>
        <p:spPr>
          <a:xfrm>
            <a:off x="4419600" y="3276600"/>
            <a:ext cx="4419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21504"/>
            <a:ext cx="5029200" cy="493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0" y="1600200"/>
            <a:ext cx="2212848" cy="592021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.5 Homework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34243"/>
            <a:ext cx="5118100" cy="502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87" y="1847088"/>
            <a:ext cx="5105013" cy="501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8629"/>
            <a:ext cx="4889500" cy="4799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33424"/>
            <a:ext cx="4813300" cy="472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Points in Common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76450"/>
            <a:ext cx="4813300" cy="472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2815</TotalTime>
  <Words>476</Words>
  <Application>Microsoft Macintosh PowerPoint</Application>
  <PresentationFormat>On-screen Show (4:3)</PresentationFormat>
  <Paragraphs>84</Paragraphs>
  <Slides>40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Flow</vt:lpstr>
      <vt:lpstr>Macintosh HD:Users:teach:Desktop:PreCalculus :Chapter 2:2.5:2.5Packet.doc!OLE_LINK1</vt:lpstr>
      <vt:lpstr>Macintosh HD:Users:teach:Desktop:PreCalculus :Chapter 2:2.5:2.5Packet.doc!OLE_LINK2</vt:lpstr>
      <vt:lpstr>Macintosh HD:Users:teach:Desktop:PreCalculus :Chapter 2:2.5:2.5Packet.doc!OLE_LINK3</vt:lpstr>
      <vt:lpstr>Macintosh HD:Users:teach:Desktop:PreCalculus :Chapter 2:2.5:2.5Packet.doc!OLE_LINK4</vt:lpstr>
      <vt:lpstr>Macintosh HD:Users:teach:Desktop:Shapesshiftsreflectionsob_basic_graphs-1.doc!OLE_LINK1</vt:lpstr>
      <vt:lpstr>Equation</vt:lpstr>
      <vt:lpstr>Math 1050</vt:lpstr>
      <vt:lpstr>In this section, you will learn how to:</vt:lpstr>
      <vt:lpstr>PowerPoint Presentation</vt:lpstr>
      <vt:lpstr>Important Points in Common Functions</vt:lpstr>
      <vt:lpstr>Important Points in Common Functions</vt:lpstr>
      <vt:lpstr>Important Points in Common Functions</vt:lpstr>
      <vt:lpstr>Important Points in Common Functions</vt:lpstr>
      <vt:lpstr>Important Points in Common Functions</vt:lpstr>
      <vt:lpstr>Important Points in Common Functions</vt:lpstr>
      <vt:lpstr>Important Points in Common Functions</vt:lpstr>
      <vt:lpstr>Parent Functions</vt:lpstr>
      <vt:lpstr>Using Parent Functions</vt:lpstr>
      <vt:lpstr>Transformations of Graphs</vt:lpstr>
      <vt:lpstr>Shifting</vt:lpstr>
      <vt:lpstr>PowerPoint Presentation</vt:lpstr>
      <vt:lpstr>PowerPoint Presentation</vt:lpstr>
      <vt:lpstr>PowerPoint Presentation</vt:lpstr>
      <vt:lpstr>PowerPoint Presentation</vt:lpstr>
      <vt:lpstr>Reflections</vt:lpstr>
      <vt:lpstr>Optical Illusion </vt:lpstr>
      <vt:lpstr>Optical Illision </vt:lpstr>
      <vt:lpstr>PowerPoint Presentation</vt:lpstr>
      <vt:lpstr>Example</vt:lpstr>
      <vt:lpstr>Example</vt:lpstr>
      <vt:lpstr>Take a 5 Minute Break</vt:lpstr>
      <vt:lpstr>Stretching</vt:lpstr>
      <vt:lpstr>PowerPoint Presentation</vt:lpstr>
      <vt:lpstr>PowerPoint Presentation</vt:lpstr>
      <vt:lpstr>PowerPoint Presentation</vt:lpstr>
      <vt:lpstr>PowerPoint Presentation</vt:lpstr>
      <vt:lpstr>Write the equation for the function whose graph is seen below.  Build the equation by determining one element at a time.</vt:lpstr>
      <vt:lpstr>Find the function when given the graph of the function.</vt:lpstr>
      <vt:lpstr>Find the function when given the graph of the function.</vt:lpstr>
      <vt:lpstr>Find the function when given the graph of the function.</vt:lpstr>
      <vt:lpstr>Graph the function  (without a calculator).</vt:lpstr>
      <vt:lpstr>Graph the function  (without a calculator).</vt:lpstr>
      <vt:lpstr>Graph the function  (without a calculator).</vt:lpstr>
      <vt:lpstr>PowerPoint Presentation</vt:lpstr>
      <vt:lpstr>PowerPoint Presentation</vt:lpstr>
      <vt:lpstr>3.5 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</dc:title>
  <dc:creator>Teacher</dc:creator>
  <cp:lastModifiedBy>Teacher ICSD</cp:lastModifiedBy>
  <cp:revision>16</cp:revision>
  <cp:lastPrinted>2009-12-02T18:33:01Z</cp:lastPrinted>
  <dcterms:created xsi:type="dcterms:W3CDTF">2011-10-27T15:53:37Z</dcterms:created>
  <dcterms:modified xsi:type="dcterms:W3CDTF">2013-11-01T20:06:03Z</dcterms:modified>
</cp:coreProperties>
</file>